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Lora" pitchFamily="2" charset="0"/>
      <p:regular r:id="rId18"/>
    </p:embeddedFont>
    <p:embeddedFont>
      <p:font typeface="Source Sans 3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5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268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rtrpaneri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1367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Claims Description Normalizer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Automating Insurance Claim Understanding with Local LLMs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Presenter: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Paneri Fulbandhe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53B5D7E-40F1-7A12-8D10-137172AB5DAA}"/>
              </a:ext>
            </a:extLst>
          </p:cNvPr>
          <p:cNvGrpSpPr/>
          <p:nvPr/>
        </p:nvGrpSpPr>
        <p:grpSpPr>
          <a:xfrm>
            <a:off x="580908" y="1643605"/>
            <a:ext cx="13468585" cy="4942390"/>
            <a:chOff x="837724" y="2632234"/>
            <a:chExt cx="12954953" cy="2965132"/>
          </a:xfrm>
        </p:grpSpPr>
        <p:sp>
          <p:nvSpPr>
            <p:cNvPr id="2" name="Text 0"/>
            <p:cNvSpPr/>
            <p:nvPr/>
          </p:nvSpPr>
          <p:spPr>
            <a:xfrm>
              <a:off x="837724" y="2632234"/>
              <a:ext cx="4619863" cy="56328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4400"/>
                </a:lnSpc>
                <a:buNone/>
              </a:pPr>
              <a:r>
                <a:rPr lang="en-US" sz="3500" dirty="0">
                  <a:solidFill>
                    <a:srgbClr val="38512F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Future Enhancements</a:t>
              </a:r>
              <a:endParaRPr lang="en-US" sz="3500" dirty="0"/>
            </a:p>
          </p:txBody>
        </p:sp>
        <p:pic>
          <p:nvPicPr>
            <p:cNvPr id="3" name="Image 0" descr="preencoded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7724" y="3674269"/>
              <a:ext cx="598408" cy="598408"/>
            </a:xfrm>
            <a:prstGeom prst="rect">
              <a:avLst/>
            </a:prstGeom>
          </p:spPr>
        </p:pic>
        <p:sp>
          <p:nvSpPr>
            <p:cNvPr id="4" name="Text 1"/>
            <p:cNvSpPr/>
            <p:nvPr/>
          </p:nvSpPr>
          <p:spPr>
            <a:xfrm>
              <a:off x="1735336" y="3816310"/>
              <a:ext cx="4397693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A3630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REST API for integration (FastAPI)</a:t>
              </a:r>
              <a:endParaRPr lang="en-US" sz="2200" dirty="0"/>
            </a:p>
          </p:txBody>
        </p:sp>
        <p:pic>
          <p:nvPicPr>
            <p:cNvPr id="5" name="Image 1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64743" y="3674269"/>
              <a:ext cx="598408" cy="598408"/>
            </a:xfrm>
            <a:prstGeom prst="rect">
              <a:avLst/>
            </a:prstGeom>
          </p:spPr>
        </p:pic>
        <p:sp>
          <p:nvSpPr>
            <p:cNvPr id="6" name="Text 2"/>
            <p:cNvSpPr/>
            <p:nvPr/>
          </p:nvSpPr>
          <p:spPr>
            <a:xfrm>
              <a:off x="8362355" y="3816310"/>
              <a:ext cx="5430322" cy="7038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A3630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Fine-tuned insurance domain models (LoRA)</a:t>
              </a:r>
              <a:endParaRPr lang="en-US" sz="2200" dirty="0"/>
            </a:p>
          </p:txBody>
        </p:sp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7724" y="4998958"/>
              <a:ext cx="598408" cy="598408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1735336" y="5141000"/>
              <a:ext cx="4078724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A3630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RAG-based claim policy lookup</a:t>
              </a:r>
              <a:endParaRPr lang="en-US" sz="2200" dirty="0"/>
            </a:p>
          </p:txBody>
        </p:sp>
        <p:pic>
          <p:nvPicPr>
            <p:cNvPr id="9" name="Image 3" descr="preencoded.png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64743" y="4998958"/>
              <a:ext cx="598408" cy="598408"/>
            </a:xfrm>
            <a:prstGeom prst="rect">
              <a:avLst/>
            </a:prstGeom>
          </p:spPr>
        </p:pic>
        <p:sp>
          <p:nvSpPr>
            <p:cNvPr id="10" name="Text 4"/>
            <p:cNvSpPr/>
            <p:nvPr/>
          </p:nvSpPr>
          <p:spPr>
            <a:xfrm>
              <a:off x="8362355" y="5141000"/>
              <a:ext cx="4990981" cy="3519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3A3630"/>
                  </a:solidFill>
                  <a:latin typeface="Lora" pitchFamily="34" charset="0"/>
                  <a:ea typeface="Lora" pitchFamily="34" charset="-122"/>
                  <a:cs typeface="Lora" pitchFamily="34" charset="-120"/>
                </a:rPr>
                <a:t>Multi-modal input (Images of damage)</a:t>
              </a:r>
              <a:endParaRPr lang="en-US" sz="220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73DA4979-2A0C-4C73-580F-3A2711C9957B}"/>
              </a:ext>
            </a:extLst>
          </p:cNvPr>
          <p:cNvSpPr/>
          <p:nvPr/>
        </p:nvSpPr>
        <p:spPr>
          <a:xfrm>
            <a:off x="12734925" y="7704296"/>
            <a:ext cx="1790700" cy="458629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713673"/>
            <a:ext cx="7468553" cy="140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50"/>
              </a:lnSpc>
              <a:buNone/>
            </a:pPr>
            <a:r>
              <a:rPr lang="en-US" sz="88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You!</a:t>
            </a:r>
            <a:endParaRPr lang="en-US" sz="8850" dirty="0"/>
          </a:p>
        </p:txBody>
      </p:sp>
      <p:sp>
        <p:nvSpPr>
          <p:cNvPr id="4" name="Text 1"/>
          <p:cNvSpPr/>
          <p:nvPr/>
        </p:nvSpPr>
        <p:spPr>
          <a:xfrm>
            <a:off x="837724" y="448067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Paneri Fulbandhe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13290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rtrpaneri@gmail.com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417" y="525185"/>
            <a:ext cx="3595092" cy="449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Problem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68417" y="1356598"/>
            <a:ext cx="13293566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Insurance claim descriptions are </a:t>
            </a:r>
            <a:r>
              <a:rPr lang="en-US" sz="15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Unstructured</a:t>
            </a: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668417" y="1728907"/>
            <a:ext cx="13293566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Verbose, inconsistent, and messy.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68417" y="2101215"/>
            <a:ext cx="13293566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Hard for traditional automation (Regex fails).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68417" y="2473523"/>
            <a:ext cx="13293566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Requires manual reading by adjusters.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68417" y="3065502"/>
            <a:ext cx="2696289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PAIN POINT: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668417" y="3689032"/>
            <a:ext cx="13293566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operational cost, delays, and inconsistent processing.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68417" y="4281011"/>
            <a:ext cx="3595092" cy="449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Objective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668417" y="5016937"/>
            <a:ext cx="13293566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Convert messy, free-text claim notes into clean </a:t>
            </a:r>
            <a:r>
              <a:rPr lang="en-US" sz="15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Structured JSON</a:t>
            </a: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668417" y="5537240"/>
            <a:ext cx="13293566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Loss Type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68417" y="5909548"/>
            <a:ext cx="13293566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Severity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668417" y="6281857"/>
            <a:ext cx="13293566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Affected Asset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668417" y="6654165"/>
            <a:ext cx="13293566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Estimated Loss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668417" y="7026473"/>
            <a:ext cx="13293566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Incident Date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668417" y="7398782"/>
            <a:ext cx="13293566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Confidence Score</a:t>
            </a:r>
            <a:endParaRPr lang="en-US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1DF89C-022F-529A-5FEA-62E1EF6CC9DC}"/>
              </a:ext>
            </a:extLst>
          </p:cNvPr>
          <p:cNvSpPr/>
          <p:nvPr/>
        </p:nvSpPr>
        <p:spPr>
          <a:xfrm>
            <a:off x="12734925" y="7704296"/>
            <a:ext cx="1790700" cy="458629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86295"/>
            <a:ext cx="5870019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Why an On-premise GenAI?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445306"/>
            <a:ext cx="862643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Unique Value Proposition vs. Cloud LLMs</a:t>
            </a:r>
            <a:endParaRPr lang="en-US" sz="3500" dirty="0"/>
          </a:p>
        </p:txBody>
      </p:sp>
      <p:sp>
        <p:nvSpPr>
          <p:cNvPr id="4" name="Shape 2"/>
          <p:cNvSpPr/>
          <p:nvPr/>
        </p:nvSpPr>
        <p:spPr>
          <a:xfrm>
            <a:off x="837724" y="3367564"/>
            <a:ext cx="6357818" cy="1418153"/>
          </a:xfrm>
          <a:prstGeom prst="roundRect">
            <a:avLst>
              <a:gd name="adj" fmla="val 10317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7244" y="3367564"/>
            <a:ext cx="121920" cy="1418153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6" name="Text 4"/>
          <p:cNvSpPr/>
          <p:nvPr/>
        </p:nvSpPr>
        <p:spPr>
          <a:xfrm>
            <a:off x="1198959" y="36373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✓ Privacy First: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98959" y="4132898"/>
            <a:ext cx="57267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 data leaves the system (PII protected).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3367564"/>
            <a:ext cx="6357818" cy="1418153"/>
          </a:xfrm>
          <a:prstGeom prst="roundRect">
            <a:avLst>
              <a:gd name="adj" fmla="val 10317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04378" y="3367564"/>
            <a:ext cx="121920" cy="1418153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0" name="Text 8"/>
          <p:cNvSpPr/>
          <p:nvPr/>
        </p:nvSpPr>
        <p:spPr>
          <a:xfrm>
            <a:off x="7796093" y="36373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✓ Cost Efficiency: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96093" y="4132898"/>
            <a:ext cx="57267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Zero API billing costs.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5025033"/>
            <a:ext cx="6357818" cy="1418153"/>
          </a:xfrm>
          <a:prstGeom prst="roundRect">
            <a:avLst>
              <a:gd name="adj" fmla="val 10317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07244" y="5025033"/>
            <a:ext cx="121920" cy="1418153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4" name="Text 12"/>
          <p:cNvSpPr/>
          <p:nvPr/>
        </p:nvSpPr>
        <p:spPr>
          <a:xfrm>
            <a:off x="1198959" y="52948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✓ Security: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98959" y="5790367"/>
            <a:ext cx="57267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Works in air-gapped enterprise environments.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5025033"/>
            <a:ext cx="6357818" cy="1418153"/>
          </a:xfrm>
          <a:prstGeom prst="roundRect">
            <a:avLst>
              <a:gd name="adj" fmla="val 10317"/>
            </a:avLst>
          </a:prstGeom>
          <a:solidFill>
            <a:srgbClr val="FEF5E7"/>
          </a:solidFill>
          <a:ln w="30480">
            <a:solidFill>
              <a:srgbClr val="D9CDBA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404378" y="5025033"/>
            <a:ext cx="121920" cy="1418153"/>
          </a:xfrm>
          <a:prstGeom prst="roundRect">
            <a:avLst>
              <a:gd name="adj" fmla="val 29451"/>
            </a:avLst>
          </a:prstGeom>
          <a:solidFill>
            <a:srgbClr val="38512F"/>
          </a:solidFill>
          <a:ln/>
        </p:spPr>
      </p:sp>
      <p:sp>
        <p:nvSpPr>
          <p:cNvPr id="18" name="Text 16"/>
          <p:cNvSpPr/>
          <p:nvPr/>
        </p:nvSpPr>
        <p:spPr>
          <a:xfrm>
            <a:off x="7796093" y="52948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✓ Control: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96093" y="5790367"/>
            <a:ext cx="57267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Customizable models &amp; quantization.</a:t>
            </a:r>
            <a:endParaRPr lang="en-US" sz="18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64ED24-3B28-7590-7156-1AFD8F60B578}"/>
              </a:ext>
            </a:extLst>
          </p:cNvPr>
          <p:cNvSpPr/>
          <p:nvPr/>
        </p:nvSpPr>
        <p:spPr>
          <a:xfrm>
            <a:off x="12734925" y="7704296"/>
            <a:ext cx="1790700" cy="458629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09787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Proposed Solution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324124" y="303204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Input: Free Text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68427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Output: Validated JSON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33649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History Storage: CSV logging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480321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Analytics: Dashboard for severity &amp; loss types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526994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Explainability: "Why did the AI decide this?"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24124" y="573666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UI: Clean interface via Gradio</a:t>
            </a:r>
            <a:endParaRPr lang="en-US" sz="18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B29E95-7767-84A4-AECA-8A3B96B501CE}"/>
              </a:ext>
            </a:extLst>
          </p:cNvPr>
          <p:cNvSpPr/>
          <p:nvPr/>
        </p:nvSpPr>
        <p:spPr>
          <a:xfrm>
            <a:off x="12734925" y="7704296"/>
            <a:ext cx="1790700" cy="458629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40450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Architecture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78248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01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158841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5" name="Text 3"/>
          <p:cNvSpPr/>
          <p:nvPr/>
        </p:nvSpPr>
        <p:spPr>
          <a:xfrm>
            <a:off x="837724" y="23394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Claim Text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2834997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initial input from the user.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434858" y="1782485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02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2158841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9" name="Text 7"/>
          <p:cNvSpPr/>
          <p:nvPr/>
        </p:nvSpPr>
        <p:spPr>
          <a:xfrm>
            <a:off x="7434858" y="23394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UI Layer (Gradio)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34858" y="2834997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 interaction handled by a Gradio interface.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363676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4013121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3" name="Text 11"/>
          <p:cNvSpPr/>
          <p:nvPr/>
        </p:nvSpPr>
        <p:spPr>
          <a:xfrm>
            <a:off x="837724" y="4193738"/>
            <a:ext cx="34707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Prompt Builder (Few-shot)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37724" y="4689277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Constructs prompts using few-shot learning for the LLM.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434858" y="3636764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04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4013121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17" name="Text 15"/>
          <p:cNvSpPr/>
          <p:nvPr/>
        </p:nvSpPr>
        <p:spPr>
          <a:xfrm>
            <a:off x="7434858" y="4193738"/>
            <a:ext cx="44328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Local LLM (Mistral 7B + llama.cpp)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34858" y="4689277"/>
            <a:ext cx="63578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Processes the prompt using a local large language model.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837724" y="5491043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05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37724" y="5867400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21" name="Text 19"/>
          <p:cNvSpPr/>
          <p:nvPr/>
        </p:nvSpPr>
        <p:spPr>
          <a:xfrm>
            <a:off x="837724" y="6048018"/>
            <a:ext cx="431089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JSON Parser + Pydantic Validator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37724" y="6543556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Parses and validates the LLM output into a structured JSON format.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7434858" y="5491043"/>
            <a:ext cx="23931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 Light" pitchFamily="34" charset="0"/>
                <a:ea typeface="Lora Light" pitchFamily="34" charset="-122"/>
                <a:cs typeface="Lora Light" pitchFamily="34" charset="-120"/>
              </a:rPr>
              <a:t>06</a:t>
            </a:r>
            <a:endParaRPr lang="en-US" sz="1850" dirty="0"/>
          </a:p>
        </p:txBody>
      </p:sp>
      <p:sp>
        <p:nvSpPr>
          <p:cNvPr id="24" name="Shape 22"/>
          <p:cNvSpPr/>
          <p:nvPr/>
        </p:nvSpPr>
        <p:spPr>
          <a:xfrm>
            <a:off x="7434858" y="5867400"/>
            <a:ext cx="6357818" cy="30480"/>
          </a:xfrm>
          <a:prstGeom prst="rect">
            <a:avLst/>
          </a:prstGeom>
          <a:solidFill>
            <a:srgbClr val="38512F"/>
          </a:solidFill>
          <a:ln/>
        </p:spPr>
      </p:sp>
      <p:sp>
        <p:nvSpPr>
          <p:cNvPr id="25" name="Text 23"/>
          <p:cNvSpPr/>
          <p:nvPr/>
        </p:nvSpPr>
        <p:spPr>
          <a:xfrm>
            <a:off x="7434858" y="6048018"/>
            <a:ext cx="358247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History (CSV) and Analytics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34858" y="6543556"/>
            <a:ext cx="635781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Stores data in CSV for history and feeds into analytics dashboards.</a:t>
            </a:r>
            <a:endParaRPr lang="en-US" sz="18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F935F9-1423-90C7-933F-8F390C12F2A8}"/>
              </a:ext>
            </a:extLst>
          </p:cNvPr>
          <p:cNvSpPr/>
          <p:nvPr/>
        </p:nvSpPr>
        <p:spPr>
          <a:xfrm>
            <a:off x="12734925" y="7704296"/>
            <a:ext cx="1790700" cy="458629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81551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Prompt Engineering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02358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Strategy: Clear Role Definition &amp; Strong JSON Enforcement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2675811"/>
            <a:ext cx="12954952" cy="4572119"/>
          </a:xfrm>
          <a:prstGeom prst="roundRect">
            <a:avLst>
              <a:gd name="adj" fmla="val 785"/>
            </a:avLst>
          </a:prstGeom>
          <a:solidFill>
            <a:srgbClr val="F1E8DA"/>
          </a:solidFill>
          <a:ln/>
        </p:spPr>
      </p:sp>
      <p:sp>
        <p:nvSpPr>
          <p:cNvPr id="5" name="Shape 3"/>
          <p:cNvSpPr/>
          <p:nvPr/>
        </p:nvSpPr>
        <p:spPr>
          <a:xfrm>
            <a:off x="825818" y="2675811"/>
            <a:ext cx="12978765" cy="4572119"/>
          </a:xfrm>
          <a:prstGeom prst="roundRect">
            <a:avLst>
              <a:gd name="adj" fmla="val 785"/>
            </a:avLst>
          </a:prstGeom>
          <a:solidFill>
            <a:srgbClr val="F1E8DA"/>
          </a:solidFill>
          <a:ln/>
        </p:spPr>
      </p:sp>
      <p:sp>
        <p:nvSpPr>
          <p:cNvPr id="6" name="Text 4"/>
          <p:cNvSpPr/>
          <p:nvPr/>
        </p:nvSpPr>
        <p:spPr>
          <a:xfrm>
            <a:off x="1065133" y="2855238"/>
            <a:ext cx="12500134" cy="4213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Return ONLY a JSON object:{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"loss_type": "Water/Fire/Theft",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"severity": "Critical/Moderate/Minor",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"asset": "Extracted Asset Name",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"incident_date": "YYYY-MM-DD",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"location": "City, State",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"confidence": "High/Medium/Low",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"explanation": "One sentence reason...“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}</a:t>
            </a:r>
            <a:endParaRPr lang="en-US" sz="18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C7139C-4407-04A4-2467-CB1905D3991D}"/>
              </a:ext>
            </a:extLst>
          </p:cNvPr>
          <p:cNvSpPr/>
          <p:nvPr/>
        </p:nvSpPr>
        <p:spPr>
          <a:xfrm>
            <a:off x="12734925" y="7704296"/>
            <a:ext cx="1790700" cy="458629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02236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LIVE DEMO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669619"/>
            <a:ext cx="4097774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Switching to Application...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187660"/>
            <a:ext cx="367331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Walkthrough Checklist: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37724" y="396894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Paste messy claim text.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837724" y="443567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2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Click "Normalize".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837724" y="490239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3"/>
            </a:pPr>
            <a:r>
              <a:rPr lang="en-US" sz="2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Review Structured JSON output.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837724" y="536912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4"/>
            </a:pPr>
            <a:r>
              <a:rPr lang="en-US" sz="2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Show "Summary" view.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837724" y="583584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Font typeface="+mj-lt"/>
              <a:buAutoNum type="arabicPeriod" startAt="5"/>
            </a:pPr>
            <a:r>
              <a:rPr lang="en-US" sz="2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Check "History" tab &amp; Refresh Analytics.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6787B8-6007-D2ED-70E6-730E854AED77}"/>
              </a:ext>
            </a:extLst>
          </p:cNvPr>
          <p:cNvSpPr/>
          <p:nvPr/>
        </p:nvSpPr>
        <p:spPr>
          <a:xfrm>
            <a:off x="12734925" y="7704296"/>
            <a:ext cx="1790700" cy="458629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52456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History &amp; Analytics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211467"/>
            <a:ext cx="50343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Practical Business Value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837724" y="3417272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TRACKING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37724" y="392328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Adjusters can track previously analyzed claims without re-running inference.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669036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837724" y="517505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Severity Trends: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Align workload.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64177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Loss Patterns:</a:t>
            </a: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Identify fraud or risk indicators.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638782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Built with Pandas + Plotly integration.</a:t>
            </a:r>
            <a:endParaRPr lang="en-US" sz="18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2A6A5-E195-8D47-5921-9F5AE759116F}"/>
              </a:ext>
            </a:extLst>
          </p:cNvPr>
          <p:cNvSpPr/>
          <p:nvPr/>
        </p:nvSpPr>
        <p:spPr>
          <a:xfrm>
            <a:off x="12734925" y="7704296"/>
            <a:ext cx="1790700" cy="458629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57939"/>
            <a:ext cx="611374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Competitors vs. Our Solution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837724" y="3599974"/>
            <a:ext cx="12954952" cy="2071568"/>
          </a:xfrm>
          <a:prstGeom prst="roundRect">
            <a:avLst>
              <a:gd name="adj" fmla="val 173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3607594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3758803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Privacy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3676412" y="3758803"/>
            <a:ext cx="46896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leaves premises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852297" y="3758803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100% On-Premise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845344" y="4293037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84659" y="4444246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Cost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3676412" y="4444246"/>
            <a:ext cx="46896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Per-token billing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852297" y="4444246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Fixed Hardware Cost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45344" y="4978479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84659" y="5129689"/>
            <a:ext cx="21055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Network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3676412" y="5129689"/>
            <a:ext cx="46896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Requires Internet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852297" y="5129689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Air-Gap Ready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81EA58-67F2-5EC3-FFDC-B36D821FB56E}"/>
              </a:ext>
            </a:extLst>
          </p:cNvPr>
          <p:cNvSpPr/>
          <p:nvPr/>
        </p:nvSpPr>
        <p:spPr>
          <a:xfrm>
            <a:off x="12734925" y="7704296"/>
            <a:ext cx="1790700" cy="458629"/>
          </a:xfrm>
          <a:prstGeom prst="rect">
            <a:avLst/>
          </a:prstGeom>
          <a:solidFill>
            <a:srgbClr val="FEF5E7"/>
          </a:solidFill>
          <a:ln>
            <a:solidFill>
              <a:srgbClr val="FEF5E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509</Words>
  <Application>Microsoft Office PowerPoint</Application>
  <PresentationFormat>Custom</PresentationFormat>
  <Paragraphs>110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Source Sans 3</vt:lpstr>
      <vt:lpstr>Consolas</vt:lpstr>
      <vt:lpstr>Lora</vt:lpstr>
      <vt:lpstr>Lora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Paneri Fulbandhe</cp:lastModifiedBy>
  <cp:revision>4</cp:revision>
  <dcterms:created xsi:type="dcterms:W3CDTF">2025-12-04T06:00:28Z</dcterms:created>
  <dcterms:modified xsi:type="dcterms:W3CDTF">2025-12-04T06:56:33Z</dcterms:modified>
</cp:coreProperties>
</file>